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2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73" d="100"/>
          <a:sy n="73" d="100"/>
        </p:scale>
        <p:origin x="-1296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17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53620A-001A-4AE9-9CD7-BB981C200194}" type="datetimeFigureOut">
              <a:rPr lang="ru-RU" smtClean="0"/>
              <a:pPr/>
              <a:t>19.01.2014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808FB3-E9F7-4724-9B67-3DD8BD10EE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53620A-001A-4AE9-9CD7-BB981C200194}" type="datetimeFigureOut">
              <a:rPr lang="ru-RU" smtClean="0"/>
              <a:pPr/>
              <a:t>19.01.2014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808FB3-E9F7-4724-9B67-3DD8BD10EE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53620A-001A-4AE9-9CD7-BB981C200194}" type="datetimeFigureOut">
              <a:rPr lang="ru-RU" smtClean="0"/>
              <a:pPr/>
              <a:t>19.01.2014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808FB3-E9F7-4724-9B67-3DD8BD10EE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53620A-001A-4AE9-9CD7-BB981C200194}" type="datetimeFigureOut">
              <a:rPr lang="ru-RU" smtClean="0"/>
              <a:pPr/>
              <a:t>19.01.2014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808FB3-E9F7-4724-9B67-3DD8BD10EE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53620A-001A-4AE9-9CD7-BB981C200194}" type="datetimeFigureOut">
              <a:rPr lang="ru-RU" smtClean="0"/>
              <a:pPr/>
              <a:t>19.01.2014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808FB3-E9F7-4724-9B67-3DD8BD10EE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53620A-001A-4AE9-9CD7-BB981C200194}" type="datetimeFigureOut">
              <a:rPr lang="ru-RU" smtClean="0"/>
              <a:pPr/>
              <a:t>19.01.2014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808FB3-E9F7-4724-9B67-3DD8BD10EE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53620A-001A-4AE9-9CD7-BB981C200194}" type="datetimeFigureOut">
              <a:rPr lang="ru-RU" smtClean="0"/>
              <a:pPr/>
              <a:t>19.01.2014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808FB3-E9F7-4724-9B67-3DD8BD10EE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53620A-001A-4AE9-9CD7-BB981C200194}" type="datetimeFigureOut">
              <a:rPr lang="ru-RU" smtClean="0"/>
              <a:pPr/>
              <a:t>19.01.2014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808FB3-E9F7-4724-9B67-3DD8BD10EE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53620A-001A-4AE9-9CD7-BB981C200194}" type="datetimeFigureOut">
              <a:rPr lang="ru-RU" smtClean="0"/>
              <a:pPr/>
              <a:t>19.01.2014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808FB3-E9F7-4724-9B67-3DD8BD10EE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53620A-001A-4AE9-9CD7-BB981C200194}" type="datetimeFigureOut">
              <a:rPr lang="ru-RU" smtClean="0"/>
              <a:pPr/>
              <a:t>19.01.2014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808FB3-E9F7-4724-9B67-3DD8BD10EE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53620A-001A-4AE9-9CD7-BB981C200194}" type="datetimeFigureOut">
              <a:rPr lang="ru-RU" smtClean="0"/>
              <a:pPr/>
              <a:t>19.01.2014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808FB3-E9F7-4724-9B67-3DD8BD10EE6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F53620A-001A-4AE9-9CD7-BB981C200194}" type="datetimeFigureOut">
              <a:rPr lang="ru-RU" smtClean="0"/>
              <a:pPr/>
              <a:t>19.01.2014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9808FB3-E9F7-4724-9B67-3DD8BD10EE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Этнография </a:t>
            </a:r>
            <a:r>
              <a:rPr lang="ru-RU" dirty="0"/>
              <a:t>к</a:t>
            </a:r>
            <a:r>
              <a:rPr lang="ru-RU" dirty="0" smtClean="0"/>
              <a:t>азахского народа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5976" y="4149080"/>
            <a:ext cx="4248472" cy="194421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Урок по истории Казахстана в 11 классе.</a:t>
            </a:r>
          </a:p>
          <a:p>
            <a:r>
              <a:rPr lang="ru-RU" sz="2400" dirty="0" smtClean="0"/>
              <a:t>Учитель истории и обществоведения  Прилуцкая Л.А.</a:t>
            </a:r>
          </a:p>
          <a:p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</a:t>
            </a:r>
            <a:r>
              <a:rPr lang="ru-RU" dirty="0" smtClean="0"/>
              <a:t>ватовство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04664"/>
            <a:ext cx="4038600" cy="5184576"/>
          </a:xfrm>
        </p:spPr>
        <p:txBody>
          <a:bodyPr>
            <a:noAutofit/>
          </a:bodyPr>
          <a:lstStyle/>
          <a:p>
            <a:r>
              <a:rPr lang="ru-RU" sz="1600" b="1" dirty="0" smtClean="0"/>
              <a:t>На сватовство посылали в “счастливый день”. У отдельных людей были свои “счастливые дни”. Такими днями считались среда и четверг. Если отец девушки выражал свое согласие, то приехавшему свату преподносили подарок </a:t>
            </a:r>
            <a:r>
              <a:rPr lang="ru-RU" sz="1600" b="1" i="1" dirty="0" err="1" smtClean="0"/>
              <a:t>шеге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шапан</a:t>
            </a:r>
            <a:r>
              <a:rPr lang="ru-RU" sz="1600" b="1" dirty="0" smtClean="0"/>
              <a:t> (</a:t>
            </a:r>
            <a:r>
              <a:rPr lang="ru-RU" sz="1800" b="1" dirty="0" smtClean="0"/>
              <a:t>гвоздь-халат</a:t>
            </a:r>
            <a:r>
              <a:rPr lang="ru-RU" sz="1600" b="1" dirty="0" smtClean="0"/>
              <a:t>). Халат, как гвоздь, должен был скреплять договор. </a:t>
            </a:r>
          </a:p>
          <a:p>
            <a:r>
              <a:rPr lang="ru-RU" sz="1600" b="1" dirty="0" smtClean="0"/>
              <a:t>После калыма, жених совершал первый официальный визит в аул невесты – </a:t>
            </a:r>
            <a:r>
              <a:rPr lang="ru-RU" sz="1600" b="1" dirty="0" err="1" smtClean="0"/>
              <a:t>урын</a:t>
            </a:r>
            <a:r>
              <a:rPr lang="ru-RU" sz="1600" b="1" dirty="0" smtClean="0"/>
              <a:t> бару и привозил подарки – </a:t>
            </a:r>
            <a:r>
              <a:rPr lang="ru-RU" sz="1600" b="1" i="1" dirty="0" err="1" smtClean="0"/>
              <a:t>коржын</a:t>
            </a:r>
            <a:r>
              <a:rPr lang="ru-RU" sz="1600" b="1" i="1" dirty="0" smtClean="0"/>
              <a:t> </a:t>
            </a:r>
          </a:p>
          <a:p>
            <a:r>
              <a:rPr lang="ru-RU" sz="1600" b="1" dirty="0" smtClean="0"/>
              <a:t>жених привязывал к порогу юрты кобылу – подарок тестю.</a:t>
            </a:r>
            <a:endParaRPr lang="ru-RU" sz="16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76672"/>
            <a:ext cx="4038600" cy="5649491"/>
          </a:xfrm>
        </p:spPr>
        <p:txBody>
          <a:bodyPr>
            <a:normAutofit lnSpcReduction="10000"/>
          </a:bodyPr>
          <a:lstStyle/>
          <a:p>
            <a:r>
              <a:rPr lang="ru-RU" sz="1800" b="1" dirty="0" smtClean="0"/>
              <a:t>отец будущего жениха посылал к отцу невесты свата – своего родственника или всеми уважаемого человека в качестве </a:t>
            </a:r>
            <a:r>
              <a:rPr lang="ru-RU" sz="1800" b="1" i="1" dirty="0" err="1" smtClean="0"/>
              <a:t>жаршы</a:t>
            </a:r>
            <a:endParaRPr lang="ru-RU" sz="1800" b="1" i="1" dirty="0" smtClean="0"/>
          </a:p>
          <a:p>
            <a:r>
              <a:rPr lang="ru-RU" sz="1800" b="1" dirty="0" smtClean="0"/>
              <a:t>Сват, садясь на коня, на одной ноге заправлял штанину за голенище сапога, на другой выпускал её на сапог, что должно было способствовать более снисходительному отношению отца засватываемой девушки</a:t>
            </a:r>
          </a:p>
          <a:p>
            <a:r>
              <a:rPr lang="ru-RU" sz="1800" b="1" dirty="0" smtClean="0"/>
              <a:t>пришли с целью нарушить существующее положение, установившийся порядок в данной семье.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Свадьба</a:t>
            </a:r>
            <a:endParaRPr lang="ru-RU" dirty="0"/>
          </a:p>
        </p:txBody>
      </p:sp>
      <p:pic>
        <p:nvPicPr>
          <p:cNvPr id="5" name="Содержимое 4" descr="imgpreview (13)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228184" y="4869160"/>
            <a:ext cx="2232248" cy="1656184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9552" y="476672"/>
            <a:ext cx="8147248" cy="5649491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Переступая порог дома тестя, жених обязан поклониться трижды. Эти поклоны посвящались старухам, отцу и матери невесты. Мать невесты подносила ему молока или кумыса и благословляла его. Потом жениха подводили к огню, разведенному в очаге юрты, и вручали железный ковш, наполненный растопленным жиром, который он выливал в огонь, а все присутствующие должны были шагать через пламя.</a:t>
            </a:r>
          </a:p>
          <a:p>
            <a:r>
              <a:rPr lang="ru-RU" sz="1600" dirty="0" smtClean="0"/>
              <a:t>Наконец, все удалялись из юрты и молодых оставляли наедине до возвращения родителей невесты, делающих вид, что не замечают жениха. Этот приход жениха в юрту невесты назывался </a:t>
            </a:r>
            <a:r>
              <a:rPr lang="ru-RU" sz="1600" i="1" dirty="0" err="1" smtClean="0"/>
              <a:t>есик</a:t>
            </a:r>
            <a:r>
              <a:rPr lang="ru-RU" sz="1600" i="1" dirty="0" smtClean="0"/>
              <a:t> </a:t>
            </a:r>
            <a:r>
              <a:rPr lang="ru-RU" sz="1600" i="1" dirty="0" err="1" smtClean="0"/>
              <a:t>ашау</a:t>
            </a:r>
            <a:r>
              <a:rPr lang="ru-RU" sz="1600" dirty="0" smtClean="0"/>
              <a:t> («отворить дверь»)</a:t>
            </a:r>
          </a:p>
          <a:p>
            <a:r>
              <a:rPr lang="ru-RU" sz="1600" dirty="0" smtClean="0"/>
              <a:t> Казахи предпочитали выдавать замуж дочерей и женить сыновей осенью или в конце летнего сезона .</a:t>
            </a:r>
          </a:p>
          <a:p>
            <a:r>
              <a:rPr lang="ru-RU" sz="1600" dirty="0" smtClean="0"/>
              <a:t>Свадьбу старались играть в период полнолуния. Этот выбор был неслучаен: сравнительно светлые ночи удобны и для проведения ночных игр </a:t>
            </a:r>
            <a:r>
              <a:rPr lang="ru-RU" sz="1600" i="1" dirty="0" err="1" smtClean="0"/>
              <a:t>алтыбакан</a:t>
            </a:r>
            <a:r>
              <a:rPr lang="ru-RU" sz="1600" dirty="0" smtClean="0"/>
              <a:t> (качели), </a:t>
            </a:r>
            <a:r>
              <a:rPr lang="ru-RU" sz="1600" i="1" dirty="0" err="1" smtClean="0"/>
              <a:t>аксуйек</a:t>
            </a:r>
            <a:r>
              <a:rPr lang="ru-RU" sz="1600" dirty="0" smtClean="0"/>
              <a:t> (игра с белой костью)</a:t>
            </a:r>
          </a:p>
          <a:p>
            <a:r>
              <a:rPr lang="ru-RU" sz="1600" dirty="0" smtClean="0"/>
              <a:t>Если в день свадьбы стоит прекрасная погода, то и семейная жизнь вступающих в брак будет счастливой. Свадьба проходила в два этапа: вначале в доме невесты, затем в ауле жениха.</a:t>
            </a:r>
            <a:endParaRPr lang="ru-RU" sz="1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8229600" cy="1143000"/>
          </a:xfrm>
        </p:spPr>
        <p:txBody>
          <a:bodyPr/>
          <a:lstStyle/>
          <a:p>
            <a:r>
              <a:rPr lang="ru-RU" b="1" dirty="0" err="1" smtClean="0"/>
              <a:t>Наурыз</a:t>
            </a:r>
            <a:endParaRPr lang="ru-RU" b="1" dirty="0"/>
          </a:p>
        </p:txBody>
      </p:sp>
      <p:pic>
        <p:nvPicPr>
          <p:cNvPr id="5" name="Содержимое 4" descr="imgpreview (12)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03848" y="548680"/>
            <a:ext cx="2664296" cy="2304256"/>
          </a:xfrm>
        </p:spPr>
      </p:pic>
      <p:pic>
        <p:nvPicPr>
          <p:cNvPr id="6" name="Содержимое 5" descr="imgpreview (2)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8024" y="2060848"/>
            <a:ext cx="3672407" cy="3600400"/>
          </a:xfrm>
        </p:spPr>
      </p:pic>
      <p:sp>
        <p:nvSpPr>
          <p:cNvPr id="7" name="Прямоугольник 6"/>
          <p:cNvSpPr/>
          <p:nvPr/>
        </p:nvSpPr>
        <p:spPr>
          <a:xfrm>
            <a:off x="683568" y="2852936"/>
            <a:ext cx="30963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Самый долгожданный и радостный праздник у казахского народа – это </a:t>
            </a:r>
            <a:r>
              <a:rPr lang="ru-RU" sz="2000" i="1" dirty="0" err="1" smtClean="0"/>
              <a:t>Наурыз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мейрамы</a:t>
            </a:r>
            <a:r>
              <a:rPr lang="ru-RU" sz="2000" dirty="0" smtClean="0"/>
              <a:t> (“рождение весны”), торжество весеннего обновления.</a:t>
            </a:r>
            <a:endParaRPr lang="ru-RU" sz="2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Байга</a:t>
            </a:r>
            <a:endParaRPr lang="ru-RU" dirty="0"/>
          </a:p>
        </p:txBody>
      </p:sp>
      <p:pic>
        <p:nvPicPr>
          <p:cNvPr id="5" name="Содержимое 4" descr="NIK_738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908720"/>
            <a:ext cx="4248472" cy="3888432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836712"/>
            <a:ext cx="3931920" cy="4248472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Абай </a:t>
            </a:r>
            <a:r>
              <a:rPr lang="ru-RU" dirty="0" err="1" smtClean="0"/>
              <a:t>Кунанбаев</a:t>
            </a:r>
            <a:r>
              <a:rPr lang="ru-RU" dirty="0" smtClean="0"/>
              <a:t> писал «Без борьбы </a:t>
            </a:r>
            <a:r>
              <a:rPr lang="ru-RU" dirty="0" err="1" smtClean="0"/>
              <a:t>байги</a:t>
            </a:r>
            <a:r>
              <a:rPr lang="ru-RU" dirty="0" smtClean="0"/>
              <a:t> не бери".</a:t>
            </a:r>
          </a:p>
          <a:p>
            <a:r>
              <a:rPr lang="ru-RU" dirty="0" smtClean="0"/>
              <a:t> Это значит, прекрасно владей искусством верховой езды, будь безукоризненно честным и благородным в поединке.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Традиции национальной охоты</a:t>
            </a:r>
            <a:endParaRPr lang="ru-RU" dirty="0"/>
          </a:p>
        </p:txBody>
      </p:sp>
      <p:pic>
        <p:nvPicPr>
          <p:cNvPr id="5" name="Содержимое 4" descr="DSC_201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548680"/>
            <a:ext cx="3168352" cy="2664296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60032" y="1600200"/>
            <a:ext cx="3826768" cy="4525963"/>
          </a:xfrm>
        </p:spPr>
        <p:txBody>
          <a:bodyPr>
            <a:normAutofit fontScale="92500" lnSpcReduction="20000"/>
          </a:bodyPr>
          <a:lstStyle/>
          <a:p>
            <a:r>
              <a:rPr lang="ru-RU" sz="1800" dirty="0" smtClean="0"/>
              <a:t>Древняя легенда гласит, что у настоящего казахского кочевника </a:t>
            </a:r>
            <a:r>
              <a:rPr lang="ru-RU" sz="1800" b="1" dirty="0" smtClean="0"/>
              <a:t>было семь сокровищ</a:t>
            </a:r>
            <a:r>
              <a:rPr lang="ru-RU" sz="1800" dirty="0" smtClean="0"/>
              <a:t> – </a:t>
            </a:r>
            <a:r>
              <a:rPr lang="ru-RU" sz="1800" b="1" u="sng" dirty="0" smtClean="0"/>
              <a:t>умная жена, быстроногий скакун, охотничий беркут, преданный пес, ружье, капкан и казан</a:t>
            </a:r>
            <a:r>
              <a:rPr lang="ru-RU" sz="1800" b="1" dirty="0" smtClean="0"/>
              <a:t>. </a:t>
            </a:r>
            <a:r>
              <a:rPr lang="ru-RU" sz="1800" dirty="0" smtClean="0"/>
              <a:t>Все это богатство называлось «</a:t>
            </a:r>
            <a:r>
              <a:rPr lang="ru-RU" sz="1800" dirty="0" err="1" smtClean="0"/>
              <a:t>Жетi</a:t>
            </a:r>
            <a:r>
              <a:rPr lang="ru-RU" sz="1800" dirty="0" smtClean="0"/>
              <a:t> </a:t>
            </a:r>
            <a:r>
              <a:rPr lang="ru-RU" sz="1800" dirty="0" err="1" smtClean="0"/>
              <a:t>казына</a:t>
            </a:r>
            <a:r>
              <a:rPr lang="ru-RU" sz="1800" dirty="0" smtClean="0"/>
              <a:t>». </a:t>
            </a:r>
          </a:p>
          <a:p>
            <a:r>
              <a:rPr lang="ru-RU" sz="1800" dirty="0" smtClean="0"/>
              <a:t>У кочевников одним из самых распространенных способов охоты была охота с ловчими птицами. Наиболее опытные и удачливые охотники – </a:t>
            </a:r>
            <a:r>
              <a:rPr lang="ru-RU" sz="1800" dirty="0" err="1" smtClean="0"/>
              <a:t>беркутчи</a:t>
            </a:r>
            <a:r>
              <a:rPr lang="ru-RU" sz="1800" dirty="0" smtClean="0"/>
              <a:t> или </a:t>
            </a:r>
            <a:r>
              <a:rPr lang="ru-RU" sz="1800" dirty="0" err="1" smtClean="0"/>
              <a:t>кусбеги</a:t>
            </a:r>
            <a:r>
              <a:rPr lang="ru-RU" sz="1800" dirty="0" smtClean="0"/>
              <a:t> – пользовались в народе уважением</a:t>
            </a:r>
            <a:endParaRPr lang="ru-RU" sz="1800" dirty="0"/>
          </a:p>
        </p:txBody>
      </p:sp>
      <p:pic>
        <p:nvPicPr>
          <p:cNvPr id="1026" name="Picture 2" descr="C:\Documents and Settings\User\Рабочий стол\традиции каз народа\DSC_23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996952"/>
            <a:ext cx="3312368" cy="23179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Продолжение проекта предлагаю создать Вам!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Национальная одежда</a:t>
            </a:r>
          </a:p>
          <a:p>
            <a:r>
              <a:rPr lang="ru-RU" dirty="0" err="1" smtClean="0"/>
              <a:t>Дастархан</a:t>
            </a:r>
            <a:endParaRPr lang="ru-RU" dirty="0" smtClean="0"/>
          </a:p>
          <a:p>
            <a:r>
              <a:rPr lang="ru-RU" dirty="0" smtClean="0"/>
              <a:t>Ювелирное искусство</a:t>
            </a:r>
          </a:p>
          <a:p>
            <a:r>
              <a:rPr lang="ru-RU" dirty="0" smtClean="0"/>
              <a:t>Оружие</a:t>
            </a:r>
          </a:p>
          <a:p>
            <a:r>
              <a:rPr lang="ru-RU" dirty="0" smtClean="0"/>
              <a:t>Архитектура</a:t>
            </a:r>
          </a:p>
          <a:p>
            <a:r>
              <a:rPr lang="ru-RU" dirty="0" smtClean="0"/>
              <a:t>Религия</a:t>
            </a:r>
          </a:p>
          <a:p>
            <a:r>
              <a:rPr lang="ru-RU" dirty="0" smtClean="0"/>
              <a:t>Народный календарь</a:t>
            </a:r>
          </a:p>
          <a:p>
            <a:r>
              <a:rPr lang="ru-RU" dirty="0" smtClean="0"/>
              <a:t>Музыкальное искусство.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584176"/>
          </a:xfrm>
        </p:spPr>
        <p:txBody>
          <a:bodyPr/>
          <a:lstStyle/>
          <a:p>
            <a:r>
              <a:rPr lang="ru-RU" dirty="0"/>
              <a:t>Э</a:t>
            </a:r>
            <a:r>
              <a:rPr lang="ru-RU" dirty="0" smtClean="0"/>
              <a:t>тнография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2985195"/>
          </a:xfrm>
        </p:spPr>
        <p:txBody>
          <a:bodyPr/>
          <a:lstStyle/>
          <a:p>
            <a:r>
              <a:rPr lang="ru-RU" dirty="0" smtClean="0"/>
              <a:t>Наука о народах ,изучающая их происхождение и расселение, быт и культуру.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2016224"/>
          </a:xfrm>
        </p:spPr>
        <p:txBody>
          <a:bodyPr>
            <a:normAutofit/>
          </a:bodyPr>
          <a:lstStyle/>
          <a:p>
            <a:r>
              <a:rPr lang="ru-RU" dirty="0" smtClean="0"/>
              <a:t>Ученые внёсшие свой вклад в изучение этнографии казахского народа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/>
          <a:lstStyle/>
          <a:p>
            <a:r>
              <a:rPr lang="ru-RU" dirty="0" err="1" smtClean="0"/>
              <a:t>П.Н.Рычков</a:t>
            </a:r>
            <a:r>
              <a:rPr lang="ru-RU" dirty="0" smtClean="0"/>
              <a:t>                    </a:t>
            </a:r>
          </a:p>
          <a:p>
            <a:r>
              <a:rPr lang="ru-RU" dirty="0" smtClean="0"/>
              <a:t>А.Н.Левшин</a:t>
            </a:r>
          </a:p>
          <a:p>
            <a:r>
              <a:rPr lang="ru-RU" dirty="0" smtClean="0"/>
              <a:t>Н.А.Аристов</a:t>
            </a:r>
          </a:p>
          <a:p>
            <a:r>
              <a:rPr lang="ru-RU" dirty="0" smtClean="0"/>
              <a:t>Ч.Ч.Валиханов</a:t>
            </a:r>
          </a:p>
          <a:p>
            <a:r>
              <a:rPr lang="ru-RU" dirty="0" smtClean="0"/>
              <a:t>А. </a:t>
            </a:r>
            <a:r>
              <a:rPr lang="ru-RU" dirty="0" err="1" smtClean="0"/>
              <a:t>Диваев</a:t>
            </a:r>
            <a:endParaRPr lang="ru-RU" dirty="0" smtClean="0"/>
          </a:p>
          <a:p>
            <a:r>
              <a:rPr lang="ru-RU" dirty="0" err="1" smtClean="0"/>
              <a:t>А.Х.Моргулан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Возможно, на нашей земле нет памятников глобального значения, подобных египетским пирамидам или Колизею, однако роль номадов в мировой истории неоспорима    (Президент Н.А.Назарбаев) </a:t>
            </a:r>
            <a:endParaRPr lang="ru-RU" sz="2400" dirty="0"/>
          </a:p>
        </p:txBody>
      </p:sp>
      <p:pic>
        <p:nvPicPr>
          <p:cNvPr id="10" name="Содержимое 9" descr="obichai nauruz!x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2492896"/>
            <a:ext cx="2880320" cy="3456384"/>
          </a:xfrm>
        </p:spPr>
      </p:pic>
      <p:pic>
        <p:nvPicPr>
          <p:cNvPr id="11" name="Содержимое 10" descr="yurt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275856" y="2348880"/>
            <a:ext cx="5400600" cy="4104456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Национальные обычаи, традиции и праздники Казахстана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/>
              <a:t>М</a:t>
            </a:r>
            <a:r>
              <a:rPr lang="ru-RU" dirty="0" smtClean="0"/>
              <a:t>енталитетом казахской нации является её открытость, дружелюбие, гостеприимство, не злопамятность </a:t>
            </a:r>
            <a:r>
              <a:rPr lang="ru-RU" b="1" dirty="0" smtClean="0"/>
              <a:t>«Генетическими чертами казахского народа,- пишет </a:t>
            </a:r>
          </a:p>
          <a:p>
            <a:pPr>
              <a:buNone/>
            </a:pPr>
            <a:r>
              <a:rPr lang="ru-RU" b="1" dirty="0" smtClean="0"/>
              <a:t>Н. Назарбаев, - является открытость и доброта души, готовность обогреть, поделиться тем, что имеет, с нуждающимися. Ни к кому и никогда он не испытывал и не проявлял чувства неприязни или превосходства, никогда не служил источником межнациональных конфликтов»</a:t>
            </a:r>
            <a:endParaRPr lang="ru-RU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err="1" smtClean="0"/>
              <a:t>Узенгиден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откизу</a:t>
            </a:r>
            <a:r>
              <a:rPr lang="ru-RU" sz="3200" b="1" dirty="0" smtClean="0"/>
              <a:t> – Проведение под стременем</a:t>
            </a:r>
            <a:endParaRPr lang="ru-RU" sz="3200" dirty="0"/>
          </a:p>
        </p:txBody>
      </p:sp>
      <p:pic>
        <p:nvPicPr>
          <p:cNvPr id="5" name="Содержимое 4" descr="imgpreview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620688"/>
            <a:ext cx="2664296" cy="3096344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987824" y="692696"/>
            <a:ext cx="5698976" cy="5328592"/>
          </a:xfrm>
        </p:spPr>
        <p:txBody>
          <a:bodyPr>
            <a:noAutofit/>
          </a:bodyPr>
          <a:lstStyle/>
          <a:p>
            <a:r>
              <a:rPr lang="ru-RU" sz="1400" b="1" dirty="0" smtClean="0"/>
              <a:t>После празднования первых 40 дней жизни новорожденного, его старались пронести под стременем коня известного человека. Таковыми всегда считали батыров, акынов, сказителей, </a:t>
            </a:r>
            <a:r>
              <a:rPr lang="ru-RU" sz="1400" b="1" dirty="0" err="1" smtClean="0"/>
              <a:t>биев</a:t>
            </a:r>
            <a:r>
              <a:rPr lang="ru-RU" sz="1400" b="1" dirty="0" smtClean="0"/>
              <a:t>. Этот обычай назывался </a:t>
            </a:r>
            <a:r>
              <a:rPr lang="ru-RU" sz="1400" b="1" i="1" dirty="0" err="1" smtClean="0"/>
              <a:t>узенгиден</a:t>
            </a:r>
            <a:r>
              <a:rPr lang="ru-RU" sz="1400" b="1" i="1" dirty="0" smtClean="0"/>
              <a:t> </a:t>
            </a:r>
            <a:r>
              <a:rPr lang="ru-RU" sz="1400" b="1" i="1" dirty="0" err="1" smtClean="0"/>
              <a:t>откизу</a:t>
            </a:r>
            <a:r>
              <a:rPr lang="ru-RU" sz="1400" b="1" dirty="0" smtClean="0"/>
              <a:t> – проведение под стременем. Для этого обращались с соответствующей просьбой к уважаемому, почитаемому всеми человеку. Тот, сидя верхом на своем коне, освобождал свою правую ногу из стремени, после чего младенца, завернутого в пеленки, подносили к нему с правой стороны и проводили под петлицей его стремени.  Обряд завершался торжественным произнесением </a:t>
            </a:r>
            <a:r>
              <a:rPr lang="ru-RU" sz="1400" b="1" i="1" dirty="0" smtClean="0"/>
              <a:t>бата</a:t>
            </a:r>
            <a:r>
              <a:rPr lang="ru-RU" sz="1400" b="1" dirty="0" smtClean="0"/>
              <a:t> – благословления, которое давал хозяин коня. Когда ребенок подрастал, ему частенько говорили, под чьим стременем он был проведен. Это помогало растить детей сознательными, быть ответственными и в будущем остерегаться от недостойных поступков</a:t>
            </a:r>
            <a:endParaRPr lang="ru-RU" sz="1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Тусау</a:t>
            </a:r>
            <a:r>
              <a:rPr lang="ru-RU" b="1" dirty="0" smtClean="0"/>
              <a:t> </a:t>
            </a:r>
            <a:r>
              <a:rPr lang="ru-RU" b="1" dirty="0" err="1" smtClean="0"/>
              <a:t>кесу</a:t>
            </a:r>
            <a:r>
              <a:rPr lang="ru-RU" b="1" dirty="0" smtClean="0"/>
              <a:t> – Обрезание пут</a:t>
            </a:r>
            <a:endParaRPr lang="ru-RU" b="1" dirty="0"/>
          </a:p>
        </p:txBody>
      </p:sp>
      <p:pic>
        <p:nvPicPr>
          <p:cNvPr id="7" name="Содержимое 6" descr="imgpreview (11)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2276872"/>
            <a:ext cx="3312368" cy="3168351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3968" y="530352"/>
            <a:ext cx="4403312" cy="4914872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Для проведения это обряда собирали детей не старше 5-6 лет и устраивали между ними забег на короткую дистанцию. Определив среди них самого быстрого, приглашали его принять непосредственное участие в разрезании пут. почтенная женщина аула, взяв руку победителя в свою правую руку, торжественно разрезала заранее завязанные на ногах младенца путы. </a:t>
            </a:r>
            <a:r>
              <a:rPr lang="ru-RU" b="1" dirty="0" smtClean="0"/>
              <a:t>Путы плели из светлой и темной веревочки. Иногда, чтобы он стал многодетным, сплетали из стебельков травы или, желая богатства, использовали жирную кишку овцы</a:t>
            </a:r>
            <a:r>
              <a:rPr lang="ru-RU" dirty="0" smtClean="0"/>
              <a:t>. Часто честь </a:t>
            </a:r>
            <a:r>
              <a:rPr lang="ru-RU" dirty="0" err="1" smtClean="0"/>
              <a:t>перерезания</a:t>
            </a:r>
            <a:r>
              <a:rPr lang="ru-RU" dirty="0" smtClean="0"/>
              <a:t> пут доверяли всеми уважаемому человеку.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err="1" smtClean="0"/>
              <a:t>Басире</a:t>
            </a:r>
            <a:r>
              <a:rPr lang="ru-RU" b="1" dirty="0" smtClean="0"/>
              <a:t> –ребенка</a:t>
            </a:r>
            <a:endParaRPr lang="ru-RU" b="1" dirty="0"/>
          </a:p>
        </p:txBody>
      </p:sp>
      <p:pic>
        <p:nvPicPr>
          <p:cNvPr id="5" name="Содержимое 4" descr="imgpreview (3)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916832"/>
            <a:ext cx="3312368" cy="36004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91880" y="692696"/>
            <a:ext cx="5194920" cy="4464496"/>
          </a:xfrm>
        </p:spPr>
        <p:txBody>
          <a:bodyPr>
            <a:normAutofit fontScale="85000" lnSpcReduction="10000"/>
          </a:bodyPr>
          <a:lstStyle/>
          <a:p>
            <a:r>
              <a:rPr lang="ru-RU" sz="1800" dirty="0" smtClean="0"/>
              <a:t>Если рождение ребенка у казахов совпадало с окотом домашних животных, то родившегося в это время жеребенка или верблюжонка дарили новорожденному Такое животное называли </a:t>
            </a:r>
            <a:r>
              <a:rPr lang="ru-RU" sz="1800" b="1" i="1" dirty="0" err="1" smtClean="0"/>
              <a:t>басире</a:t>
            </a:r>
            <a:r>
              <a:rPr lang="ru-RU" sz="1800" dirty="0" smtClean="0"/>
              <a:t> и с этого момента его считали собственностью новорожденного. </a:t>
            </a:r>
            <a:r>
              <a:rPr lang="ru-RU" sz="1800" b="1" dirty="0" smtClean="0"/>
              <a:t>По поверью, будущее новорожденного ребенка было тесно связано с подаренным ему животным.</a:t>
            </a:r>
            <a:r>
              <a:rPr lang="ru-RU" sz="1800" dirty="0" smtClean="0"/>
              <a:t> Поэтому к </a:t>
            </a:r>
            <a:r>
              <a:rPr lang="ru-RU" sz="1800" dirty="0" err="1" smtClean="0"/>
              <a:t>басире</a:t>
            </a:r>
            <a:r>
              <a:rPr lang="ru-RU" sz="1800" dirty="0" smtClean="0"/>
              <a:t> относились с особым вниманием, берегли И главное – </a:t>
            </a:r>
            <a:r>
              <a:rPr lang="ru-RU" sz="1800" b="1" i="1" dirty="0" err="1" smtClean="0"/>
              <a:t>басире</a:t>
            </a:r>
            <a:r>
              <a:rPr lang="ru-RU" sz="1800" dirty="0" smtClean="0"/>
              <a:t> ни при каких обстоятельствах не резали и не продавали. За ним всегда ухаживали с такой же заботой, как за малышом. </a:t>
            </a:r>
            <a:r>
              <a:rPr lang="ru-RU" sz="1800" b="1" dirty="0" smtClean="0"/>
              <a:t>Считали, что ребенок, взрослеющий вместе со своим жеребенком или верблюжонком, с раннего возраста научится беречь и ценить домашний скот – главное богатство казахов.</a:t>
            </a:r>
            <a:r>
              <a:rPr lang="ru-RU" sz="1800" dirty="0" smtClean="0"/>
              <a:t>.</a:t>
            </a:r>
            <a:endParaRPr lang="ru-RU" sz="1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Свадебный обряд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У</a:t>
            </a:r>
            <a:r>
              <a:rPr lang="ru-RU" dirty="0" smtClean="0"/>
              <a:t> казахов существовало мистическое представление о соединении двух людей в супружеский союз. В народе говорили: </a:t>
            </a:r>
            <a:r>
              <a:rPr lang="ru-RU" b="1" dirty="0" smtClean="0"/>
              <a:t>“В жизни невозможно предугадать три вещи: с кем будет заключен супружеский союз, пол будущего ребенка и дату смерти”</a:t>
            </a:r>
            <a:r>
              <a:rPr lang="ru-RU" dirty="0" smtClean="0"/>
              <a:t>. Люди считали, что брачный союз заранее предписывался судьбой еще со времени появления их на свет.</a:t>
            </a:r>
            <a:endParaRPr lang="ru-RU" dirty="0"/>
          </a:p>
        </p:txBody>
      </p:sp>
      <p:pic>
        <p:nvPicPr>
          <p:cNvPr id="5" name="Содержимое 4" descr="imgpreview (10)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60032" y="620688"/>
            <a:ext cx="3744416" cy="4320480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113</TotalTime>
  <Words>981</Words>
  <Application>Microsoft Office PowerPoint</Application>
  <PresentationFormat>Экран (4:3)</PresentationFormat>
  <Paragraphs>54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Аспект</vt:lpstr>
      <vt:lpstr>Этнография казахского народа</vt:lpstr>
      <vt:lpstr>Этнография</vt:lpstr>
      <vt:lpstr>Ученые внёсшие свой вклад в изучение этнографии казахского народа</vt:lpstr>
      <vt:lpstr>Возможно, на нашей земле нет памятников глобального значения, подобных египетским пирамидам или Колизею, однако роль номадов в мировой истории неоспорима    (Президент Н.А.Назарбаев) </vt:lpstr>
      <vt:lpstr>Национальные обычаи, традиции и праздники Казахстана</vt:lpstr>
      <vt:lpstr>Узенгиден откизу – Проведение под стременем</vt:lpstr>
      <vt:lpstr>Тусау кесу – Обрезание пут</vt:lpstr>
      <vt:lpstr>Басире –ребенка</vt:lpstr>
      <vt:lpstr>Свадебный обряд</vt:lpstr>
      <vt:lpstr>Сватовство</vt:lpstr>
      <vt:lpstr>Свадьба</vt:lpstr>
      <vt:lpstr>Наурыз</vt:lpstr>
      <vt:lpstr>Байга</vt:lpstr>
      <vt:lpstr>Традиции национальной охоты</vt:lpstr>
      <vt:lpstr>Продолжение проекта предлагаю создать Вам!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Этнография казахского народа</dc:title>
  <dc:creator>User</dc:creator>
  <cp:lastModifiedBy>Windows 7</cp:lastModifiedBy>
  <cp:revision>15</cp:revision>
  <dcterms:created xsi:type="dcterms:W3CDTF">2013-01-28T16:31:33Z</dcterms:created>
  <dcterms:modified xsi:type="dcterms:W3CDTF">2014-01-19T07:29:50Z</dcterms:modified>
</cp:coreProperties>
</file>